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i588+VNcjZf9Ii3j4i/L38JRMZ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FF1764-B2D0-40E1-9DF6-A2F71C33B237}">
  <a:tblStyle styleId="{CDFF1764-B2D0-40E1-9DF6-A2F71C33B2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MavenPro-bold.fntdata"/><Relationship Id="rId14" Type="http://schemas.openxmlformats.org/officeDocument/2006/relationships/slide" Target="slides/slide8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7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7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7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7" name="Google Shape;267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8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51" name="Google Shape;51;p28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52" name="Google Shape;52;p2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8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2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57" name="Google Shape;57;p2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8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8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62;p28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63" name="Google Shape;63;p2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8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2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Google Shape;67;p28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68" name="Google Shape;68;p2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8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72" name="Google Shape;72;p28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8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8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8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p28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78" name="Google Shape;78;p28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8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8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8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28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83" name="Google Shape;83;p28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8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8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2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87" name="Google Shape;87;p28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8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8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8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8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28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93" name="Google Shape;93;p28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8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8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" name="Google Shape;97;p28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98" name="Google Shape;98;p28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8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8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8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" name="Google Shape;102;p28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03" name="Google Shape;103;p28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8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8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" name="Google Shape;106;p2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07" name="Google Shape;107;p28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8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8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8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111;p28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12" name="Google Shape;112;p28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8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8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8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" name="Google Shape;116;p2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17" name="Google Shape;117;p28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8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8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8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8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28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23" name="Google Shape;123;p28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8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8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" name="Google Shape;127;p28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28" name="Google Shape;128;p28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8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8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28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32" name="Google Shape;132;p28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8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8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8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" name="Google Shape;136;p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37" name="Google Shape;137;p28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8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8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8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8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142;p28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43" name="Google Shape;143;p28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8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8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" name="Google Shape;147;p28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148" name="Google Shape;148;p28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8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8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28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152" name="Google Shape;152;p28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8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8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8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28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158" name="Google Shape;158;p28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8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8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8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" name="Google Shape;162;p28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163" name="Google Shape;163;p28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8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8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28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168" name="Google Shape;168;p28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8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8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28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172" name="Google Shape;172;p28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8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8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8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6" name="Google Shape;176;p28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9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181" name="Google Shape;181;p29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82" name="Google Shape;182;p29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9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9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85" name="Google Shape;185;p29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9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9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89" name="Google Shape;189;p2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9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9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9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" name="Google Shape;193;p29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194" name="Google Shape;194;p29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95" name="Google Shape;195;p29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" name="Google Shape;197;p29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98" name="Google Shape;198;p29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29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202" name="Google Shape;202;p29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29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07" name="Google Shape;207;p29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2" name="Google Shape;212;p2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16" name="Google Shape;216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23" name="Google Shape;223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1" name="Google Shape;231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7" name="Google Shape;237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33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4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244" name="Google Shape;244;p34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245" name="Google Shape;245;p34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4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4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248;p34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249" name="Google Shape;249;p34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4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4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2" name="Google Shape;252;p34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53" name="Google Shape;253;p3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5" name="Google Shape;255;p34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9" name="Google Shape;259;p3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35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35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3" name="Google Shape;263;p35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4" name="Google Shape;264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dkslKDl-9M4IsZSWqBMPxkGTg6aAPjrm/view?usp=drive_link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ctrTitle"/>
          </p:nvPr>
        </p:nvSpPr>
        <p:spPr>
          <a:xfrm>
            <a:off x="384925" y="2714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Signboard Detection</a:t>
            </a:r>
            <a:endParaRPr/>
          </a:p>
        </p:txBody>
      </p:sp>
      <p:sp>
        <p:nvSpPr>
          <p:cNvPr id="278" name="Google Shape;278;p1"/>
          <p:cNvSpPr txBox="1"/>
          <p:nvPr>
            <p:ph idx="1" type="subTitle"/>
          </p:nvPr>
        </p:nvSpPr>
        <p:spPr>
          <a:xfrm>
            <a:off x="384925" y="1864525"/>
            <a:ext cx="57186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2200"/>
              <a:t>Group no: </a:t>
            </a:r>
            <a:r>
              <a:rPr lang="en" sz="1800"/>
              <a:t>01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800"/>
              <a:t>Group Members</a:t>
            </a:r>
            <a:r>
              <a:rPr lang="en" sz="1800"/>
              <a:t>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Homairah Ferdousia(24141198)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Ramisa Sharar Nidhi(24141199)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Rejwan Shafi (23241108)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Anurag Sikder (21301326)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"/>
          <p:cNvSpPr txBox="1"/>
          <p:nvPr>
            <p:ph type="title"/>
          </p:nvPr>
        </p:nvSpPr>
        <p:spPr>
          <a:xfrm>
            <a:off x="422650" y="276275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(Training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9" name="Google Shape;3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063" y="997525"/>
            <a:ext cx="5865668" cy="29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657" y="4015850"/>
            <a:ext cx="5984499" cy="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/>
          <p:nvPr>
            <p:ph type="title"/>
          </p:nvPr>
        </p:nvSpPr>
        <p:spPr>
          <a:xfrm>
            <a:off x="191925" y="12945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(Training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6" name="Google Shape;3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900" y="921138"/>
            <a:ext cx="4495802" cy="298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100" y="921150"/>
            <a:ext cx="4183501" cy="30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"/>
          <p:cNvSpPr txBox="1"/>
          <p:nvPr>
            <p:ph type="title"/>
          </p:nvPr>
        </p:nvSpPr>
        <p:spPr>
          <a:xfrm>
            <a:off x="191925" y="12945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(Training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75" y="921150"/>
            <a:ext cx="4255400" cy="31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475" y="921150"/>
            <a:ext cx="4348124" cy="319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"/>
          <p:cNvSpPr txBox="1"/>
          <p:nvPr>
            <p:ph type="title"/>
          </p:nvPr>
        </p:nvSpPr>
        <p:spPr>
          <a:xfrm>
            <a:off x="191925" y="12945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(Training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0" name="Google Shape;3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950" y="768750"/>
            <a:ext cx="4929660" cy="406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/>
          <p:nvPr>
            <p:ph type="title"/>
          </p:nvPr>
        </p:nvSpPr>
        <p:spPr>
          <a:xfrm>
            <a:off x="422650" y="276275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(Validation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Google Shape;366;p14"/>
          <p:cNvSpPr txBox="1"/>
          <p:nvPr>
            <p:ph idx="1" type="body"/>
          </p:nvPr>
        </p:nvSpPr>
        <p:spPr>
          <a:xfrm>
            <a:off x="5438875" y="1092150"/>
            <a:ext cx="3339000" cy="2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validation our image size =544, batch=1, conf=0.35 and IoU= 0.5</a:t>
            </a:r>
            <a:endParaRPr sz="2200"/>
          </a:p>
        </p:txBody>
      </p:sp>
      <p:pic>
        <p:nvPicPr>
          <p:cNvPr id="367" name="Google Shape;3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00" y="1010350"/>
            <a:ext cx="4263350" cy="29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200" y="4079250"/>
            <a:ext cx="6891674" cy="4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"/>
          <p:cNvSpPr txBox="1"/>
          <p:nvPr>
            <p:ph type="title"/>
          </p:nvPr>
        </p:nvSpPr>
        <p:spPr>
          <a:xfrm>
            <a:off x="191925" y="12945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(Validation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4" name="Google Shape;3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1150"/>
            <a:ext cx="4474476" cy="30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9275" y="921150"/>
            <a:ext cx="4212326" cy="30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 txBox="1"/>
          <p:nvPr>
            <p:ph type="title"/>
          </p:nvPr>
        </p:nvSpPr>
        <p:spPr>
          <a:xfrm>
            <a:off x="191925" y="12945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(Validation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1150"/>
            <a:ext cx="4830526" cy="3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9550" y="921150"/>
            <a:ext cx="3912851" cy="33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"/>
          <p:cNvSpPr txBox="1"/>
          <p:nvPr>
            <p:ph type="title"/>
          </p:nvPr>
        </p:nvSpPr>
        <p:spPr>
          <a:xfrm>
            <a:off x="422650" y="276275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(Testing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17"/>
          <p:cNvSpPr txBox="1"/>
          <p:nvPr>
            <p:ph idx="1" type="body"/>
          </p:nvPr>
        </p:nvSpPr>
        <p:spPr>
          <a:xfrm>
            <a:off x="5438875" y="1092150"/>
            <a:ext cx="3339000" cy="2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validation  on our testing images,  image size =576, batch=1, conf=0.3 and IoU= 0.5</a:t>
            </a:r>
            <a:endParaRPr sz="2200"/>
          </a:p>
        </p:txBody>
      </p:sp>
      <p:pic>
        <p:nvPicPr>
          <p:cNvPr id="389" name="Google Shape;3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67975"/>
            <a:ext cx="4720199" cy="3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300" y="3285025"/>
            <a:ext cx="4060524" cy="3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"/>
          <p:cNvSpPr txBox="1"/>
          <p:nvPr>
            <p:ph type="title"/>
          </p:nvPr>
        </p:nvSpPr>
        <p:spPr>
          <a:xfrm>
            <a:off x="191925" y="12945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(Testing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1150"/>
            <a:ext cx="4453175" cy="30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975" y="921150"/>
            <a:ext cx="4233624" cy="300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"/>
          <p:cNvSpPr txBox="1"/>
          <p:nvPr>
            <p:ph type="title"/>
          </p:nvPr>
        </p:nvSpPr>
        <p:spPr>
          <a:xfrm>
            <a:off x="191925" y="12945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Validation Graphs (Testing Phase):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1150"/>
            <a:ext cx="4829477" cy="329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4277" y="921150"/>
            <a:ext cx="3857323" cy="328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"/>
          <p:cNvSpPr txBox="1"/>
          <p:nvPr>
            <p:ph idx="1" type="body"/>
          </p:nvPr>
        </p:nvSpPr>
        <p:spPr>
          <a:xfrm>
            <a:off x="494575" y="468275"/>
            <a:ext cx="72609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2400"/>
              <a:t>YOLOv8</a:t>
            </a:r>
            <a:endParaRPr b="1" sz="24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Newest state of the YOLO model 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Used for object detection,image classification,instance segmentation tasks.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Developed by Ultralytics.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It includes numerous architecture and developer experience changes.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"/>
          <p:cNvSpPr txBox="1"/>
          <p:nvPr>
            <p:ph type="title"/>
          </p:nvPr>
        </p:nvSpPr>
        <p:spPr>
          <a:xfrm>
            <a:off x="320400" y="203025"/>
            <a:ext cx="8632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Good Examples on Predicted Images</a:t>
            </a:r>
            <a:endParaRPr sz="1800"/>
          </a:p>
        </p:txBody>
      </p:sp>
      <p:pic>
        <p:nvPicPr>
          <p:cNvPr id="410" name="Google Shape;4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050" y="862425"/>
            <a:ext cx="4041674" cy="287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862425"/>
            <a:ext cx="4682250" cy="28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"/>
          <p:cNvSpPr txBox="1"/>
          <p:nvPr>
            <p:ph type="title"/>
          </p:nvPr>
        </p:nvSpPr>
        <p:spPr>
          <a:xfrm>
            <a:off x="191025" y="190150"/>
            <a:ext cx="8632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Good Examples on Predicted Images</a:t>
            </a:r>
            <a:endParaRPr sz="1800"/>
          </a:p>
        </p:txBody>
      </p:sp>
      <p:pic>
        <p:nvPicPr>
          <p:cNvPr id="417" name="Google Shape;4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025" y="862425"/>
            <a:ext cx="4602951" cy="31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0500" y="862425"/>
            <a:ext cx="4101101" cy="31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"/>
          <p:cNvSpPr txBox="1"/>
          <p:nvPr>
            <p:ph type="title"/>
          </p:nvPr>
        </p:nvSpPr>
        <p:spPr>
          <a:xfrm>
            <a:off x="244200" y="203025"/>
            <a:ext cx="8632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Bad Examples on Predicted Images</a:t>
            </a:r>
            <a:endParaRPr sz="1800"/>
          </a:p>
        </p:txBody>
      </p:sp>
      <p:pic>
        <p:nvPicPr>
          <p:cNvPr id="424" name="Google Shape;4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38625"/>
            <a:ext cx="4419701" cy="28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575" y="938625"/>
            <a:ext cx="4159025" cy="28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type="title"/>
          </p:nvPr>
        </p:nvSpPr>
        <p:spPr>
          <a:xfrm>
            <a:off x="320400" y="203025"/>
            <a:ext cx="8632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Bad Examples on Predicted Images</a:t>
            </a:r>
            <a:endParaRPr sz="1800"/>
          </a:p>
        </p:txBody>
      </p:sp>
      <p:pic>
        <p:nvPicPr>
          <p:cNvPr id="431" name="Google Shape;4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925" y="862425"/>
            <a:ext cx="3920699" cy="30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6525" y="862425"/>
            <a:ext cx="4455074" cy="300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"/>
          <p:cNvSpPr txBox="1"/>
          <p:nvPr>
            <p:ph type="title"/>
          </p:nvPr>
        </p:nvSpPr>
        <p:spPr>
          <a:xfrm>
            <a:off x="370175" y="465300"/>
            <a:ext cx="63669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000" u="sng"/>
              <a:t>Contribution</a:t>
            </a:r>
            <a:endParaRPr sz="2000" u="sng"/>
          </a:p>
        </p:txBody>
      </p:sp>
      <p:graphicFrame>
        <p:nvGraphicFramePr>
          <p:cNvPr id="438" name="Google Shape;438;p24"/>
          <p:cNvGraphicFramePr/>
          <p:nvPr/>
        </p:nvGraphicFramePr>
        <p:xfrm>
          <a:off x="638650" y="144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{CDFF1764-B2D0-40E1-9DF6-A2F71C33B237}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Initial Image Visualization, Training, IoU Calculation (Validation Set)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Rejwan Shafi (23241108)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Prediction, IoU Calculation (Prediction Set)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Anurag Sikder (21301326)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Validations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Homairah Ferdousia(24141198)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Figures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Ramisa Sharar Nidhi(24141199)</a:t>
                      </a:r>
                      <a:endParaRPr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5"/>
          <p:cNvSpPr txBox="1"/>
          <p:nvPr>
            <p:ph type="title"/>
          </p:nvPr>
        </p:nvSpPr>
        <p:spPr>
          <a:xfrm>
            <a:off x="1288050" y="108627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525" y="89675"/>
            <a:ext cx="462149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"/>
          <p:cNvSpPr txBox="1"/>
          <p:nvPr/>
        </p:nvSpPr>
        <p:spPr>
          <a:xfrm>
            <a:off x="386175" y="430500"/>
            <a:ext cx="3148800" cy="4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Components:</a:t>
            </a:r>
            <a:endParaRPr b="1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Char char="●"/>
            </a:pPr>
            <a:r>
              <a:rPr b="0" i="0" lang="en" sz="2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Backbone</a:t>
            </a:r>
            <a:endParaRPr b="0" i="0" sz="2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Char char="●"/>
            </a:pPr>
            <a:r>
              <a:rPr b="0" i="0" lang="en" sz="2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Head </a:t>
            </a:r>
            <a:endParaRPr b="0" i="0" sz="2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Char char="●"/>
            </a:pPr>
            <a:r>
              <a:rPr b="0" i="0" lang="en" sz="2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Loss</a:t>
            </a:r>
            <a:endParaRPr b="0" i="0" sz="2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"/>
          <p:cNvSpPr txBox="1"/>
          <p:nvPr>
            <p:ph type="title"/>
          </p:nvPr>
        </p:nvSpPr>
        <p:spPr>
          <a:xfrm>
            <a:off x="409425" y="34830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Backbone: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p4"/>
          <p:cNvSpPr txBox="1"/>
          <p:nvPr>
            <p:ph idx="1" type="body"/>
          </p:nvPr>
        </p:nvSpPr>
        <p:spPr>
          <a:xfrm>
            <a:off x="215200" y="987600"/>
            <a:ext cx="81405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Input images go through several convolutional layers.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Feature maps correspond to different scale of the input image 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Each path undergoes through convolutional layers with strides and filters reducing the size of the feature map and increasing the depth .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"/>
          <p:cNvSpPr txBox="1"/>
          <p:nvPr>
            <p:ph idx="1" type="body"/>
          </p:nvPr>
        </p:nvSpPr>
        <p:spPr>
          <a:xfrm>
            <a:off x="409425" y="1092150"/>
            <a:ext cx="7878600" cy="2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Responsible for making the final predictions 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Processes feature maps through various layers  such as concatenation,convolution,detection to predict bounding boxes ,class probabilities ,objectness scores</a:t>
            </a:r>
            <a:endParaRPr sz="2200"/>
          </a:p>
        </p:txBody>
      </p:sp>
      <p:sp>
        <p:nvSpPr>
          <p:cNvPr id="301" name="Google Shape;301;p5"/>
          <p:cNvSpPr txBox="1"/>
          <p:nvPr>
            <p:ph type="title"/>
          </p:nvPr>
        </p:nvSpPr>
        <p:spPr>
          <a:xfrm>
            <a:off x="273375" y="34830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Head: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"/>
          <p:cNvSpPr txBox="1"/>
          <p:nvPr>
            <p:ph idx="1" type="body"/>
          </p:nvPr>
        </p:nvSpPr>
        <p:spPr>
          <a:xfrm>
            <a:off x="409425" y="1092150"/>
            <a:ext cx="8140500" cy="2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Indicate the types of loss function used for training such as bounding box regression loss,classification loss,intersection over union loss</a:t>
            </a:r>
            <a:endParaRPr sz="2200"/>
          </a:p>
        </p:txBody>
      </p:sp>
      <p:sp>
        <p:nvSpPr>
          <p:cNvPr id="307" name="Google Shape;307;p6"/>
          <p:cNvSpPr txBox="1"/>
          <p:nvPr>
            <p:ph type="title"/>
          </p:nvPr>
        </p:nvSpPr>
        <p:spPr>
          <a:xfrm>
            <a:off x="273375" y="34830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Loss: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"/>
          <p:cNvSpPr txBox="1"/>
          <p:nvPr>
            <p:ph type="title"/>
          </p:nvPr>
        </p:nvSpPr>
        <p:spPr>
          <a:xfrm>
            <a:off x="273375" y="348300"/>
            <a:ext cx="81405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Our Best Model: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3" name="Google Shape;31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425" y="807300"/>
            <a:ext cx="8140499" cy="3661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"/>
          <p:cNvSpPr txBox="1"/>
          <p:nvPr>
            <p:ph type="title"/>
          </p:nvPr>
        </p:nvSpPr>
        <p:spPr>
          <a:xfrm>
            <a:off x="320400" y="203025"/>
            <a:ext cx="8632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Initial image and label visualization</a:t>
            </a:r>
            <a:endParaRPr sz="1800"/>
          </a:p>
        </p:txBody>
      </p:sp>
      <p:sp>
        <p:nvSpPr>
          <p:cNvPr id="319" name="Google Shape;319;p8"/>
          <p:cNvSpPr txBox="1"/>
          <p:nvPr>
            <p:ph idx="1" type="body"/>
          </p:nvPr>
        </p:nvSpPr>
        <p:spPr>
          <a:xfrm>
            <a:off x="361825" y="710025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sz="1600"/>
              <a:t>Good Labeling:</a:t>
            </a:r>
            <a:endParaRPr sz="1600"/>
          </a:p>
        </p:txBody>
      </p:sp>
      <p:pic>
        <p:nvPicPr>
          <p:cNvPr id="320" name="Google Shape;3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475" y="1061075"/>
            <a:ext cx="3323901" cy="1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"/>
          <p:cNvPicPr preferRelativeResize="0"/>
          <p:nvPr/>
        </p:nvPicPr>
        <p:blipFill rotWithShape="1">
          <a:blip r:embed="rId4">
            <a:alphaModFix/>
          </a:blip>
          <a:srcRect b="5132" l="1457" r="0" t="0"/>
          <a:stretch/>
        </p:blipFill>
        <p:spPr>
          <a:xfrm>
            <a:off x="4572000" y="977800"/>
            <a:ext cx="4182700" cy="20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475" y="3188500"/>
            <a:ext cx="3379775" cy="18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3125150"/>
            <a:ext cx="4241076" cy="19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 txBox="1"/>
          <p:nvPr>
            <p:ph type="title"/>
          </p:nvPr>
        </p:nvSpPr>
        <p:spPr>
          <a:xfrm>
            <a:off x="360425" y="155000"/>
            <a:ext cx="8632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Initial image and label visualization</a:t>
            </a:r>
            <a:endParaRPr sz="1800"/>
          </a:p>
        </p:txBody>
      </p:sp>
      <p:sp>
        <p:nvSpPr>
          <p:cNvPr id="329" name="Google Shape;329;p9"/>
          <p:cNvSpPr txBox="1"/>
          <p:nvPr>
            <p:ph idx="1" type="body"/>
          </p:nvPr>
        </p:nvSpPr>
        <p:spPr>
          <a:xfrm>
            <a:off x="384100" y="58615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sz="1600"/>
              <a:t>Bad Labeling:</a:t>
            </a:r>
            <a:endParaRPr sz="1600"/>
          </a:p>
        </p:txBody>
      </p:sp>
      <p:pic>
        <p:nvPicPr>
          <p:cNvPr id="330" name="Google Shape;330;p9"/>
          <p:cNvPicPr preferRelativeResize="0"/>
          <p:nvPr/>
        </p:nvPicPr>
        <p:blipFill rotWithShape="1">
          <a:blip r:embed="rId3">
            <a:alphaModFix/>
          </a:blip>
          <a:srcRect b="0" l="2210" r="-2208" t="0"/>
          <a:stretch/>
        </p:blipFill>
        <p:spPr>
          <a:xfrm>
            <a:off x="415350" y="958600"/>
            <a:ext cx="3536325" cy="2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350" y="3098575"/>
            <a:ext cx="3240550" cy="19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9075" y="694375"/>
            <a:ext cx="4075050" cy="21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6875" y="2914745"/>
            <a:ext cx="3708110" cy="227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